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7" r:id="rId3"/>
    <p:sldId id="283" r:id="rId4"/>
    <p:sldId id="278" r:id="rId5"/>
    <p:sldId id="281" r:id="rId6"/>
    <p:sldId id="284" r:id="rId7"/>
    <p:sldId id="285" r:id="rId8"/>
    <p:sldId id="286" r:id="rId9"/>
    <p:sldId id="287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57A2"/>
    <a:srgbClr val="1B3353"/>
    <a:srgbClr val="5B9BD5"/>
    <a:srgbClr val="528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7A876-1BEE-4F02-8736-E0B4B51B856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6BBAF-6E2F-4395-B8AF-7A89AAED2A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003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7E339-8215-44E2-916F-608B0B0F6D92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7A121-12F8-44A1-97E4-66FDD13298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908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27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26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831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244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086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376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333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7A121-12F8-44A1-97E4-66FDD13298D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458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39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43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42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5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37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92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0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8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07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6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ACD38-D284-47A4-8CA1-CEA2875FFA94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4B83A-A08A-4C41-A40E-B39EFB50D4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iro86.ru/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fioco.r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hyperlink" Target="https://oktedu.ru/vserossiiskie-proverochnye-raboty1" TargetMode="External"/><Relationship Id="rId5" Type="http://schemas.openxmlformats.org/officeDocument/2006/relationships/hyperlink" Target="https://obrnadzor.gov.ru/vpr/" TargetMode="External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hyperlink" Target="mailto:faevata@oktregion.ru" TargetMode="External"/><Relationship Id="rId4" Type="http://schemas.openxmlformats.org/officeDocument/2006/relationships/hyperlink" Target="mailto:pobezhimovape@oktregion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006" y="2528952"/>
            <a:ext cx="11773988" cy="1350237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Инструктивный материал для граждан,</a:t>
            </a:r>
            <a:b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осуществляющих общественное наблюдение при организации</a:t>
            </a:r>
            <a:b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проведении 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всероссийских проверочных работ</a:t>
            </a:r>
            <a:b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общеобразовательных организациях Октябрьского района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77" y="183975"/>
            <a:ext cx="2448997" cy="716405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68374" y="6408141"/>
            <a:ext cx="6260757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80000"/>
              </a:lnSpc>
              <a:defRPr/>
            </a:pPr>
            <a:r>
              <a:rPr lang="ru-RU" sz="1600" b="1" noProof="0" dirty="0" smtClean="0">
                <a:solidFill>
                  <a:prstClr val="white"/>
                </a:solidFill>
                <a:latin typeface="Arial" panose="020B0604020202020204" pitchFamily="34" charset="0"/>
                <a:ea typeface="Roboto Medium" panose="02000000000000000000" pitchFamily="2" charset="0"/>
                <a:cs typeface="Arial" panose="020B0604020202020204" pitchFamily="34" charset="0"/>
              </a:rPr>
              <a:t>2026 год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Roboto Medium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59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87090"/>
            <a:ext cx="9303317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 ОБЩЕСТВЕННОГО НАБЛЮДЕНИЯ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41442" y="1412653"/>
            <a:ext cx="982056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СИСТЕМА ОБЩЕСТВЕННОГО НАБЛЮДЕНИЯ –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это один из методов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прозрачности  и открытости процедуры проведения мероприятий по оценке качества образования, а также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один из инструментов ее контроля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аккредитация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граждан осуществляется по их личным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заявлениям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статус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общественных наблюдателей подтверждается удостоверением общественного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наблюдателя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5"/>
          <a:srcRect l="13286" t="39747" r="52071" b="26602"/>
          <a:stretch/>
        </p:blipFill>
        <p:spPr>
          <a:xfrm>
            <a:off x="1036319" y="3660714"/>
            <a:ext cx="4223657" cy="2307772"/>
          </a:xfrm>
          <a:prstGeom prst="rect">
            <a:avLst/>
          </a:prstGeom>
          <a:ln>
            <a:solidFill>
              <a:srgbClr val="2957A2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1118587" y="6046722"/>
            <a:ext cx="4407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Форма удостоверения общественного наблюдателя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6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87090"/>
            <a:ext cx="9303317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ОБЕСПЕЧЕНИЕ ВПР В ОКТЯБРЬСКОМ РАЙОНЕ В 2026 ГОДУ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975565" y="1206315"/>
            <a:ext cx="32479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B3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апреля – 20 мая</a:t>
            </a:r>
            <a:endParaRPr lang="ru-RU" sz="1100" b="1" dirty="0">
              <a:solidFill>
                <a:srgbClr val="1B3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75565" y="2412671"/>
            <a:ext cx="3247901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B3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общественных наблюдателя</a:t>
            </a:r>
            <a:endParaRPr lang="ru-RU" sz="1100" b="1" dirty="0">
              <a:solidFill>
                <a:srgbClr val="1B3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75566" y="3555775"/>
            <a:ext cx="32479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B33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места проведения ВПР</a:t>
            </a:r>
            <a:endParaRPr lang="ru-RU" sz="1100" b="1" dirty="0">
              <a:solidFill>
                <a:srgbClr val="1B33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41442" y="1412653"/>
            <a:ext cx="616806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образования администрации Октябрьского района от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02.03.2026 №198-од «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проведении мониторинга качества общего образования в Октябрьском районе в 2025-2026 учебном году»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Приказ Управления образования администрации Октябрьского района от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24.03.2026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286-од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«Об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проведения всероссийских проверочных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района в 2026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Приказ Управления образования администрации Октябрьского района от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06.04.2026 №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340-од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«Об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аккредитации граждан в качестве общественных наблюдателей, осуществляющих общественное наблюдение при проведении всероссийских проверочных работ в общеобразовательных организациях Октябрьского района в 2025-2026 учебном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году»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/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86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0"/>
            <a:ext cx="9303317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ОБЩИЕ ПРИНЦИПЫ ПРОВЕДЕНИЯ ВПР В 2026 ГОДУ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5343745" y="1204572"/>
            <a:ext cx="4720046" cy="627018"/>
          </a:xfrm>
          <a:prstGeom prst="roundRect">
            <a:avLst/>
          </a:prstGeom>
          <a:solidFill>
            <a:srgbClr val="295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 школ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43745" y="2216626"/>
            <a:ext cx="4720046" cy="627018"/>
          </a:xfrm>
          <a:prstGeom prst="roundRect">
            <a:avLst/>
          </a:prstGeom>
          <a:solidFill>
            <a:srgbClr val="295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2182 обучающихся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43745" y="3257255"/>
            <a:ext cx="4720046" cy="627018"/>
          </a:xfrm>
          <a:prstGeom prst="roundRect">
            <a:avLst/>
          </a:prstGeom>
          <a:solidFill>
            <a:srgbClr val="295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160 классов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0316" y="1042843"/>
            <a:ext cx="50709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проводится в 4-8,10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классах с 20 апреля по 20 мая 2026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 проводятся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образцам и описаниям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КИМ, представленным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 сайте ФГБУ «Федеральный институт оценки качества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образования»;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рекомендуется проводить на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2-4-х уроках;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частниками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ВПР по каждому учебному предмету в 4-8, 10 классах являются все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обучающиеся;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0315" y="4184716"/>
            <a:ext cx="77880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распределение конкретных учебных предметов на основе случайного выбора по конкретным классам осуществляется федеральным организатором;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каждой школы варианты ВПР сгенерированы индивидуально на основе банка оценочных средств ВПР с использованием ЛК ГИС ФИС ОКО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</p:spTree>
    <p:extLst>
      <p:ext uri="{BB962C8B-B14F-4D97-AF65-F5344CB8AC3E}">
        <p14:creationId xmlns:p14="http://schemas.microsoft.com/office/powerpoint/2010/main" val="168179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-182877"/>
            <a:ext cx="9782290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ПРАВА И ОБЯЗАННОСТИ ОБЩЕСТВЕННОГО НАБЛЮДАТЕЛЯ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7731" y="1053867"/>
            <a:ext cx="5645719" cy="5401479"/>
          </a:xfrm>
          <a:prstGeom prst="rect">
            <a:avLst/>
          </a:prstGeom>
          <a:noFill/>
          <a:ln w="12700">
            <a:solidFill>
              <a:srgbClr val="2957A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Имеет право:</a:t>
            </a:r>
          </a:p>
          <a:p>
            <a:pPr algn="ctr"/>
            <a:endParaRPr lang="ru-RU" sz="5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предъявлении документа, удостоверяющего личность, и удостоверения общественного наблюдателя присутствовать на всех этапах проведения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получать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необходимую информацию и разъяснения от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Департамента образования и науки Ханты-Мансийского автономного округа – Югры и Управления образования администрации Октябрьского района;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направлять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информацию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 администрации Октябрьского района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о нарушениях, выявленных при проведении ВПР;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получать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информацию 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образования администрации Октябрьского района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 принятых мерах по выявленным фактам нарушения порядка проведения ВПР;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свободно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перемещаться по образовательной организации, находиться в аудитории, осуществляя наблюдение за проведением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4046" y="1053867"/>
            <a:ext cx="3953690" cy="2954655"/>
          </a:xfrm>
          <a:prstGeom prst="rect">
            <a:avLst/>
          </a:prstGeom>
          <a:noFill/>
          <a:ln w="9525">
            <a:solidFill>
              <a:srgbClr val="2957A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имеет право:</a:t>
            </a:r>
          </a:p>
          <a:p>
            <a:pPr algn="ctr"/>
            <a:endParaRPr lang="ru-RU" sz="5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нарушать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ход проведения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оказывать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содействие участникам ВПР, в том числе передавать им средства связи 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электронно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-вычислительную технику, фото - , аудио - и видеоаппаратуру, справочные материалы, письменные заметки и иные средства хранения и передачи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680"/>
            <a:ext cx="868373" cy="8683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594" y="786466"/>
            <a:ext cx="528904" cy="52890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256396" y="4275923"/>
            <a:ext cx="2586446" cy="1569660"/>
          </a:xfrm>
          <a:prstGeom prst="rect">
            <a:avLst/>
          </a:prstGeom>
          <a:ln w="9525">
            <a:solidFill>
              <a:srgbClr val="2957A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ПРИМЕЧАНИЕ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одной аудитории может находиться не более одного общественного наблюдателя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106" y="4019390"/>
            <a:ext cx="952509" cy="95250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</p:spTree>
    <p:extLst>
      <p:ext uri="{BB962C8B-B14F-4D97-AF65-F5344CB8AC3E}">
        <p14:creationId xmlns:p14="http://schemas.microsoft.com/office/powerpoint/2010/main" val="13021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-182877"/>
            <a:ext cx="9782290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ИНСТРУКЦИЯ ДЛЯ ОБЩЕСТВЕННОГО НАБЛЮДАТЕЛЯ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2969" y="1039732"/>
            <a:ext cx="8711138" cy="5093702"/>
          </a:xfrm>
          <a:prstGeom prst="rect">
            <a:avLst/>
          </a:prstGeom>
          <a:noFill/>
          <a:ln w="12700">
            <a:solidFill>
              <a:srgbClr val="2957A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5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Общественный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наблюдатель в своей деятельности руководствуется настоящей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инструкцией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В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случае если общественными наблюдателями будут выявлены факты нарушения процедуры проведения ВПР в аудитории проведения, в аудитории проверки – членами комиссии во время проверки работ участников ВПР, то должен быть составлен протокол общественного наблюдения с выявленными нарушениями (в свободной форме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 Перед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началом проведения ВПР общественный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наблюдатель: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3.1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Прибывает в ОУ не позднее, чем за 30 минут до начала проведения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3.2. Проходит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инструктаж у ответственного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организатора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4. Во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время проведения ВПР общественный наблюдатель: 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4.1. Присутствует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выдаче ответственным организатором ОУ материалов ВПР организатору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аудитории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4.2. Наблюдает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осуществляет контроль за процедурой проведения ВПР в аудитории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проведения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4.3. Соблюдает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установленный порядок проведения, требования организатора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аудитории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5. Общественный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наблюдатель на этапе завершения ВПР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5.1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Осуществляет контроль за процедурой завершения ВПР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аудитории.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5.2. Присутствует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передаче материалов ВПР от организатора в аудитории ответственному организатору 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ОУ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</p:spTree>
    <p:extLst>
      <p:ext uri="{BB962C8B-B14F-4D97-AF65-F5344CB8AC3E}">
        <p14:creationId xmlns:p14="http://schemas.microsoft.com/office/powerpoint/2010/main" val="7095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16" y="-182877"/>
            <a:ext cx="9782290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ИНСТРУКЦИЯ ДЛЯ ОБЩЕСТВЕННОГО НАБЛЮДАТЕЛЯ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803" y="1678690"/>
            <a:ext cx="8711138" cy="3293209"/>
          </a:xfrm>
          <a:prstGeom prst="rect">
            <a:avLst/>
          </a:prstGeom>
          <a:noFill/>
          <a:ln w="12700">
            <a:solidFill>
              <a:srgbClr val="2957A2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6. Общественный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наблюдатель на этапе проверки работ участников ВПР: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6.1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Присутствует во время инструктажа членов комиссии перед проведением проверки, в том числе при проведении проверки членами комиссии в соответствии с приказом руководителя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ОУ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6.2. Присутствует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 этапе заполнения форм сбора результатов участников ВПР.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6.3. Присутствует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загрузке форм сбора результатов в ФИС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ОКО.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7. Общественный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наблюдатель не вправе: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Вмешиваться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ход проведения ВПР (рассадка учащихся, инструктаж, вскрытие пакетов с заданиями и т.д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Покидать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аудиторию и заниматься посторонними делами: читать, работать на компьютере, разговаривать 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т.д.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Пользоваться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мобильным телефоном. 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Оказывать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содействие участникам ВПР или отвлекать участников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ВПР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56264" y="6012804"/>
            <a:ext cx="7268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Муниципальный информационный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ресурс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 вопросам проведения ВПР</a:t>
            </a:r>
          </a:p>
          <a:p>
            <a:pPr algn="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территории Октябрьского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района в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423" y="4971899"/>
            <a:ext cx="996587" cy="996587"/>
          </a:xfrm>
          <a:prstGeom prst="roundRect">
            <a:avLst/>
          </a:prstGeom>
          <a:ln>
            <a:solidFill>
              <a:srgbClr val="2957A2"/>
            </a:solidFill>
          </a:ln>
        </p:spPr>
      </p:pic>
    </p:spTree>
    <p:extLst>
      <p:ext uri="{BB962C8B-B14F-4D97-AF65-F5344CB8AC3E}">
        <p14:creationId xmlns:p14="http://schemas.microsoft.com/office/powerpoint/2010/main" val="406261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3215"/>
            <a:ext cx="9782290" cy="1325563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ПОДРОБНАЯ ИНФОРМАЦИЯ О ВПР В 2026 ГОДУ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pic>
        <p:nvPicPr>
          <p:cNvPr id="1026" name="Picture 2" descr="ФЕДЕРАЛЬНАЯ СЛУЖБА ПО НАДЗОРУ В СФЕРЕ ОБРАЗОВАНИЯ И НАУ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69" y="1189356"/>
            <a:ext cx="1494532" cy="112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342662" y="1414516"/>
            <a:ext cx="7872549" cy="656565"/>
          </a:xfrm>
          <a:prstGeom prst="roundRect">
            <a:avLst/>
          </a:prstGeom>
          <a:solidFill>
            <a:schemeClr val="bg1"/>
          </a:solidFill>
          <a:ln>
            <a:solidFill>
              <a:srgbClr val="2957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Федеральная служба по надзору в сфере образования и науки (</a:t>
            </a:r>
            <a:r>
              <a:rPr lang="ru-RU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Рособрнадзор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://obrnadzor.gov.ru/vpr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25" y="2514919"/>
            <a:ext cx="1148617" cy="114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2342662" y="2608694"/>
            <a:ext cx="7872549" cy="656565"/>
          </a:xfrm>
          <a:prstGeom prst="roundRect">
            <a:avLst/>
          </a:prstGeom>
          <a:solidFill>
            <a:schemeClr val="bg1"/>
          </a:solidFill>
          <a:ln>
            <a:solidFill>
              <a:srgbClr val="2957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«Федеральный институт оценки качества образования» (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ФИОКО)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://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fioco.ru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42662" y="3991817"/>
            <a:ext cx="7872549" cy="656565"/>
          </a:xfrm>
          <a:prstGeom prst="roundRect">
            <a:avLst/>
          </a:prstGeom>
          <a:solidFill>
            <a:schemeClr val="bg1"/>
          </a:solidFill>
          <a:ln>
            <a:solidFill>
              <a:srgbClr val="2957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 «Институт развития образования»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ХМАО-Югры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iro86.ru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85" y="3740391"/>
            <a:ext cx="1159419" cy="115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26" y="5286102"/>
            <a:ext cx="968535" cy="849086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2342662" y="5382362"/>
            <a:ext cx="7872549" cy="656565"/>
          </a:xfrm>
          <a:prstGeom prst="roundRect">
            <a:avLst/>
          </a:prstGeom>
          <a:solidFill>
            <a:schemeClr val="bg1"/>
          </a:solidFill>
          <a:ln>
            <a:solidFill>
              <a:srgbClr val="2957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образования администрации Октябрьского района</a:t>
            </a:r>
          </a:p>
          <a:p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https://</a:t>
            </a:r>
            <a:r>
              <a:rPr lang="en-US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oktedu.ru/vserossiiskie-proverochnye-raboty1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4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981" y="159585"/>
            <a:ext cx="10215211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ТЕЛЕФОНЫ «ГОРЯЧЕЙ ЛИНИИ» ПО ВОПРОСАМ ВПР В 2026 ГОДУ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Объект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6" r="33081"/>
          <a:stretch/>
        </p:blipFill>
        <p:spPr>
          <a:xfrm>
            <a:off x="10507173" y="0"/>
            <a:ext cx="1684827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1660420" y="3861599"/>
            <a:ext cx="7417386" cy="18338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Побежимова Полина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Евгеньевна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заместитель начальника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администрации Октябрьского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района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8(34678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28-084,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pobezhimovape@oktregion.ru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60420" y="1715428"/>
            <a:ext cx="7417387" cy="17917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Фаева Татьяна Андреевна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заведующий отделом общего образования</a:t>
            </a: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образования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Октябрьского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района</a:t>
            </a:r>
          </a:p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(34678)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28-178,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faevata@oktregion.ru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498" y="1700185"/>
            <a:ext cx="1027613" cy="102761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497" y="3846357"/>
            <a:ext cx="1027613" cy="1027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86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918</Words>
  <Application>Microsoft Office PowerPoint</Application>
  <PresentationFormat>Широкоэкранный</PresentationFormat>
  <Paragraphs>120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Roboto Medium</vt:lpstr>
      <vt:lpstr>Wingdings</vt:lpstr>
      <vt:lpstr>Тема Office</vt:lpstr>
      <vt:lpstr>Инструктивный материал для граждан, осуществляющих общественное наблюдение при организации и проведении всероссийских проверочных работ в общеобразовательных организациях Октябрьского района</vt:lpstr>
      <vt:lpstr>СИСТЕМА ОБЩЕСТВЕННОГО НАБЛЮДЕНИЯ</vt:lpstr>
      <vt:lpstr>НОРМАТИВНО-ПРАВОВОЕ ОБЕСПЕЧЕНИЕ ВПР В ОКТЯБРЬСКОМ РАЙОНЕ В 2026 ГОДУ</vt:lpstr>
      <vt:lpstr>ОБЩИЕ ПРИНЦИПЫ ПРОВЕДЕНИЯ ВПР В 2026 ГОДУ</vt:lpstr>
      <vt:lpstr>ПРАВА И ОБЯЗАННОСТИ ОБЩЕСТВЕННОГО НАБЛЮДАТЕЛЯ</vt:lpstr>
      <vt:lpstr>ИНСТРУКЦИЯ ДЛЯ ОБЩЕСТВЕННОГО НАБЛЮДАТЕЛЯ</vt:lpstr>
      <vt:lpstr>ИНСТРУКЦИЯ ДЛЯ ОБЩЕСТВЕННОГО НАБЛЮДАТЕЛЯ</vt:lpstr>
      <vt:lpstr> ПОДРОБНАЯ ИНФОРМАЦИЯ О ВПР В 2026 ГОДУ</vt:lpstr>
      <vt:lpstr>ТЕЛЕФОНЫ «ГОРЯЧЕЙ ЛИНИИ» ПО ВОПРОСАМ ВПР В 2026 ГОДУ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Контрактный Управляющий</dc:creator>
  <cp:lastModifiedBy>user</cp:lastModifiedBy>
  <cp:revision>124</cp:revision>
  <cp:lastPrinted>2025-05-05T06:33:29Z</cp:lastPrinted>
  <dcterms:created xsi:type="dcterms:W3CDTF">2024-06-10T09:35:12Z</dcterms:created>
  <dcterms:modified xsi:type="dcterms:W3CDTF">2026-04-06T11:33:14Z</dcterms:modified>
</cp:coreProperties>
</file>